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8DCF"/>
    <a:srgbClr val="245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DC8DAAF-5522-3B4B-996E-380848FE3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93B4269-BD62-6EA1-1ABE-DC274BC27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F3B4AB1-55B0-326E-2C0F-25E3A64AE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5506-CE6D-4274-A403-DBF6EDBD7A4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D8B379A-E26B-841E-5C8D-DA546BF22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FCF3182-F87C-BD62-6954-0041E177B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CCB6-AEFE-47C5-ABF5-C514E425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B3D8D06-F9C4-A621-EFBB-8473C6E75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DD22298-624C-1BF6-B6E6-405286513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2A2A7C5-2BFF-E57D-45F8-6496FF6F1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5506-CE6D-4274-A403-DBF6EDBD7A4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408A255-461D-1C5E-75E9-AEA3DDFDE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690693E-157B-E818-ADE0-F38FF7D70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CCB6-AEFE-47C5-ABF5-C514E425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0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41572AD-BDF4-840B-E44A-3C5639908E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F47F912-A45F-433A-A9C0-DAFA276C0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67C8D03-75C6-C1F7-05CB-DE055144E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5506-CE6D-4274-A403-DBF6EDBD7A4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D25F29A-EB00-DE3C-75DE-BC2BCD986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EFE0CF-6D83-10F8-CE67-44E4C5A3A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CCB6-AEFE-47C5-ABF5-C514E425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4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741454-0D3C-2298-2630-ED728AD7C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724E775-7AD9-C14A-8ABA-EFD063699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7EAAD58-12F1-5F14-574C-57C7B871F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5506-CE6D-4274-A403-DBF6EDBD7A4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D119200-9EEE-3FD6-0686-7DA6EE619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DBB53EA-2F2B-A975-9D7F-B215FA658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CCB6-AEFE-47C5-ABF5-C514E425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0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4C46955-3A7C-9F1A-4537-B0C9C8184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4ED07CB-BA13-28B8-FFED-F9D7E556A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C12F7AE-23CD-6FD8-2D50-72CD7BE06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5506-CE6D-4274-A403-DBF6EDBD7A4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8A52BC7-06C0-3A1E-591D-B3EC6C59A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9AB8A9E-6AC6-4E84-C976-92671EB5A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CCB6-AEFE-47C5-ABF5-C514E425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0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C5AA3B-3014-4A4C-0819-ED28259B2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E00D276-F7B6-15E4-CDD8-B9985901B5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41505C1-895E-2793-334B-A7F51DBEA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156F262-6A73-71AB-E011-2BB14E1D1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5506-CE6D-4274-A403-DBF6EDBD7A4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69AFB11-FCBD-A02C-86FD-471DFACBE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E357A47-B02F-1FB0-3309-859FD5D61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CCB6-AEFE-47C5-ABF5-C514E425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3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CA09E67-7FD7-1216-B5AB-00D5999A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8CD701E-CA7E-AA0A-2E3B-AB699E155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E655CB5-C4FC-2015-0533-2A8D738A9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96475C6-943F-4AFC-1F6E-A6C898509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0EC087C-93D6-599A-2647-C8733D0ABF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24F04DB-3297-5EDB-7988-F4ACB2C2F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5506-CE6D-4274-A403-DBF6EDBD7A4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8114589-DF53-B56D-7C97-D98BC1CB9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E62A2A7-52E1-E9A0-8CC4-A41B212F2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CCB6-AEFE-47C5-ABF5-C514E425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9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D6F363-2740-11A2-1A2E-9AD1039B0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7D5C209-45CD-05D3-4B3B-07D2B1D6C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5506-CE6D-4274-A403-DBF6EDBD7A4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EA9810D-7BC2-43F2-F506-67E113F21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CC63A7C-DFF2-173B-A34A-A2508D02A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CCB6-AEFE-47C5-ABF5-C514E425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0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A13FDDAA-2A86-4543-88BC-395CD7B7D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5506-CE6D-4274-A403-DBF6EDBD7A4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91BCA1C-DA7F-772B-0F10-37210992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F8F3085-6AB9-987F-3406-32FDC7915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CCB6-AEFE-47C5-ABF5-C514E425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B1AAC06-7B68-618E-3171-B1EA94C31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7019331-DA41-7571-2025-AE98D41C7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1ECFCEF-4BDA-6E28-7A92-16F823131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74A2E92-71BF-6BF8-24DB-D3A5D5EB9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5506-CE6D-4274-A403-DBF6EDBD7A4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D6E93AD-97F3-42B6-E11A-5A35F7515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BEE4656-4AEE-A250-06B7-BA07B774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CCB6-AEFE-47C5-ABF5-C514E425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2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59A6D2-6FBA-AC46-FBBA-7F4661643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28A87A38-3E4A-27FD-C0A7-18B89F69FA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09F02F9-3B58-D842-C103-BD3449AB5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6293F87-908A-F7DF-A07F-9EF45E124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5506-CE6D-4274-A403-DBF6EDBD7A4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DFE4053-0855-0BCD-FB67-359327EAD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09FEDA3-FE17-6A39-6FA6-00AC4030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CCB6-AEFE-47C5-ABF5-C514E425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0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DDB94351-0933-6F22-EEEA-3E0FC29E7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64D6EB2-6406-414E-5CFE-FB747BC06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3CF255C-83BD-6C92-1473-C3477315B8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5506-CE6D-4274-A403-DBF6EDBD7A4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2387D49-1CF5-A2BA-0301-D24646B21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8C978AC-AECF-CA80-42F9-5D2833B50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ECCB6-AEFE-47C5-ABF5-C514E425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3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1.jpe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Hình chữ nhật 48">
            <a:extLst>
              <a:ext uri="{FF2B5EF4-FFF2-40B4-BE49-F238E27FC236}">
                <a16:creationId xmlns:a16="http://schemas.microsoft.com/office/drawing/2014/main" id="{4328A950-3E5C-0088-D9AE-35878DA4EC37}"/>
              </a:ext>
            </a:extLst>
          </p:cNvPr>
          <p:cNvSpPr/>
          <p:nvPr/>
        </p:nvSpPr>
        <p:spPr>
          <a:xfrm>
            <a:off x="9614298" y="1393942"/>
            <a:ext cx="2507887" cy="52877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elf-Programming Hybrid Memristor/Transistor Circuit Could Continue Moore's  Law">
            <a:extLst>
              <a:ext uri="{FF2B5EF4-FFF2-40B4-BE49-F238E27FC236}">
                <a16:creationId xmlns:a16="http://schemas.microsoft.com/office/drawing/2014/main" id="{29801088-4813-8274-8B45-718D8AF17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348" y="5683038"/>
            <a:ext cx="3428119" cy="103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CC137E88-284A-6403-7692-F2163A83F3DA}"/>
              </a:ext>
            </a:extLst>
          </p:cNvPr>
          <p:cNvSpPr/>
          <p:nvPr/>
        </p:nvSpPr>
        <p:spPr>
          <a:xfrm>
            <a:off x="159470" y="140805"/>
            <a:ext cx="9594130" cy="527901"/>
          </a:xfrm>
          <a:prstGeom prst="rect">
            <a:avLst/>
          </a:prstGeom>
          <a:solidFill>
            <a:srgbClr val="2456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mỏng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Innovative Material for Memristor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790C154D-725E-10B0-9B53-B65514344032}"/>
              </a:ext>
            </a:extLst>
          </p:cNvPr>
          <p:cNvSpPr/>
          <p:nvPr/>
        </p:nvSpPr>
        <p:spPr>
          <a:xfrm>
            <a:off x="271417" y="758659"/>
            <a:ext cx="5580668" cy="5279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nhớ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điện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Chip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thần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endParaRPr lang="en-U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Researchers create first neural-network chip built just with memristors">
            <a:extLst>
              <a:ext uri="{FF2B5EF4-FFF2-40B4-BE49-F238E27FC236}">
                <a16:creationId xmlns:a16="http://schemas.microsoft.com/office/drawing/2014/main" id="{F3E756F2-7140-3B6B-4D63-E8BE407DC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44" y="4388236"/>
            <a:ext cx="3074082" cy="232895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1D2815A-C53A-6299-ADC7-7EBC4AE56153}"/>
              </a:ext>
            </a:extLst>
          </p:cNvPr>
          <p:cNvSpPr txBox="1"/>
          <p:nvPr/>
        </p:nvSpPr>
        <p:spPr>
          <a:xfrm>
            <a:off x="504935" y="1376512"/>
            <a:ext cx="4981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 </a:t>
            </a:r>
            <a:r>
              <a:rPr lang="en-US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lưu</a:t>
            </a:r>
            <a:r>
              <a:rPr lang="en-US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trữ</a:t>
            </a:r>
            <a:r>
              <a:rPr lang="en-US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nhị</a:t>
            </a:r>
            <a:r>
              <a:rPr lang="en-US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Khớp</a:t>
            </a:r>
            <a:r>
              <a:rPr lang="en-US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thần</a:t>
            </a:r>
            <a:r>
              <a:rPr lang="en-US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71A5FF8B-8D54-AE94-E9D4-55D06C575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097" y="1376513"/>
            <a:ext cx="4276136" cy="4276136"/>
          </a:xfrm>
          <a:prstGeom prst="rect">
            <a:avLst/>
          </a:prstGeom>
        </p:spPr>
      </p:pic>
      <p:cxnSp>
        <p:nvCxnSpPr>
          <p:cNvPr id="16" name="Đường kết nối: Mũi tên Gấp khúc 15">
            <a:extLst>
              <a:ext uri="{FF2B5EF4-FFF2-40B4-BE49-F238E27FC236}">
                <a16:creationId xmlns:a16="http://schemas.microsoft.com/office/drawing/2014/main" id="{A5A328D8-5DE0-37B1-85FB-618F1F1F94AB}"/>
              </a:ext>
            </a:extLst>
          </p:cNvPr>
          <p:cNvCxnSpPr>
            <a:cxnSpLocks/>
            <a:stCxn id="38" idx="2"/>
            <a:endCxn id="1026" idx="0"/>
          </p:cNvCxnSpPr>
          <p:nvPr/>
        </p:nvCxnSpPr>
        <p:spPr>
          <a:xfrm rot="5400000">
            <a:off x="2677321" y="4069889"/>
            <a:ext cx="442312" cy="19438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kết nối Mũi tên Thẳng 20">
            <a:extLst>
              <a:ext uri="{FF2B5EF4-FFF2-40B4-BE49-F238E27FC236}">
                <a16:creationId xmlns:a16="http://schemas.microsoft.com/office/drawing/2014/main" id="{D63E9DF7-E316-E956-AC2D-A15658EB6C63}"/>
              </a:ext>
            </a:extLst>
          </p:cNvPr>
          <p:cNvCxnSpPr>
            <a:cxnSpLocks/>
          </p:cNvCxnSpPr>
          <p:nvPr/>
        </p:nvCxnSpPr>
        <p:spPr>
          <a:xfrm flipV="1">
            <a:off x="4338326" y="4855369"/>
            <a:ext cx="1629087" cy="1852739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kết nối Mũi tên Thẳng 26">
            <a:extLst>
              <a:ext uri="{FF2B5EF4-FFF2-40B4-BE49-F238E27FC236}">
                <a16:creationId xmlns:a16="http://schemas.microsoft.com/office/drawing/2014/main" id="{8C406C6B-EB13-2C56-DA50-AEDF8195E24B}"/>
              </a:ext>
            </a:extLst>
          </p:cNvPr>
          <p:cNvCxnSpPr>
            <a:cxnSpLocks/>
          </p:cNvCxnSpPr>
          <p:nvPr/>
        </p:nvCxnSpPr>
        <p:spPr>
          <a:xfrm flipV="1">
            <a:off x="4338326" y="4067175"/>
            <a:ext cx="1629087" cy="32106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Hình ảnh 37" descr="Ảnh có chứa văn bản, biểu đồ, bản đồ&#10;&#10;Mô tả được tạo tự động">
            <a:extLst>
              <a:ext uri="{FF2B5EF4-FFF2-40B4-BE49-F238E27FC236}">
                <a16:creationId xmlns:a16="http://schemas.microsoft.com/office/drawing/2014/main" id="{16E0CC64-758C-5FCC-5012-B8F74C0DB0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t="3504" r="37832" b="50240"/>
          <a:stretch/>
        </p:blipFill>
        <p:spPr>
          <a:xfrm>
            <a:off x="892874" y="1838444"/>
            <a:ext cx="4205587" cy="210748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BC8F956F-3FD4-90B2-A9E4-712E8D712A18}"/>
              </a:ext>
            </a:extLst>
          </p:cNvPr>
          <p:cNvSpPr txBox="1"/>
          <p:nvPr/>
        </p:nvSpPr>
        <p:spPr>
          <a:xfrm>
            <a:off x="71397" y="4000850"/>
            <a:ext cx="1642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trúc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chip</a:t>
            </a:r>
            <a:endParaRPr lang="en-US" dirty="0"/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8531B007-6AB3-7945-7346-8C63C2C6D4BD}"/>
              </a:ext>
            </a:extLst>
          </p:cNvPr>
          <p:cNvSpPr txBox="1"/>
          <p:nvPr/>
        </p:nvSpPr>
        <p:spPr>
          <a:xfrm>
            <a:off x="9614299" y="1438569"/>
            <a:ext cx="25078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srgbClr val="2456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Xem</a:t>
            </a:r>
            <a:r>
              <a:rPr lang="en-US" sz="1400" dirty="0">
                <a:solidFill>
                  <a:srgbClr val="2456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456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thêm</a:t>
            </a:r>
            <a:r>
              <a:rPr lang="en-US" sz="1400" dirty="0">
                <a:solidFill>
                  <a:srgbClr val="2456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sz="1400" dirty="0" err="1">
                <a:solidFill>
                  <a:srgbClr val="2456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1400" dirty="0">
                <a:solidFill>
                  <a:srgbClr val="2456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456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nghiên</a:t>
            </a:r>
            <a:r>
              <a:rPr lang="en-US" sz="1400" dirty="0">
                <a:solidFill>
                  <a:srgbClr val="2456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456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cứu</a:t>
            </a:r>
            <a:r>
              <a:rPr lang="en-US" sz="1400" dirty="0">
                <a:solidFill>
                  <a:srgbClr val="2456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456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1400" dirty="0">
                <a:solidFill>
                  <a:srgbClr val="2456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solidFill>
                  <a:srgbClr val="2456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PTN</a:t>
            </a:r>
            <a:r>
              <a:rPr lang="en-US" sz="1400" dirty="0">
                <a:solidFill>
                  <a:srgbClr val="2456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pic>
        <p:nvPicPr>
          <p:cNvPr id="51" name="Hình ảnh 50" descr="Ảnh có chứa văn bản, Phông chữ, Đồ họa, biểu tượng&#10;&#10;Mô tả được tạo tự động">
            <a:extLst>
              <a:ext uri="{FF2B5EF4-FFF2-40B4-BE49-F238E27FC236}">
                <a16:creationId xmlns:a16="http://schemas.microsoft.com/office/drawing/2014/main" id="{A2C12457-677A-C5FF-008C-21ED052C9D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570" y="125737"/>
            <a:ext cx="1526041" cy="1155431"/>
          </a:xfrm>
          <a:prstGeom prst="rect">
            <a:avLst/>
          </a:prstGeom>
        </p:spPr>
      </p:pic>
      <p:pic>
        <p:nvPicPr>
          <p:cNvPr id="55" name="Hình ảnh 54">
            <a:extLst>
              <a:ext uri="{FF2B5EF4-FFF2-40B4-BE49-F238E27FC236}">
                <a16:creationId xmlns:a16="http://schemas.microsoft.com/office/drawing/2014/main" id="{A5792E0A-48D5-DB43-4E47-9F5EE401F8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9237" y="2025928"/>
            <a:ext cx="1614374" cy="2212291"/>
          </a:xfrm>
          <a:prstGeom prst="rect">
            <a:avLst/>
          </a:prstGeom>
        </p:spPr>
      </p:pic>
      <p:pic>
        <p:nvPicPr>
          <p:cNvPr id="58" name="Hình ảnh 57" descr="Ảnh có chứa văn bản, ảnh chụp màn hình, Đồ họa, Phông chữ&#10;&#10;Mô tả được tạo tự động">
            <a:extLst>
              <a:ext uri="{FF2B5EF4-FFF2-40B4-BE49-F238E27FC236}">
                <a16:creationId xmlns:a16="http://schemas.microsoft.com/office/drawing/2014/main" id="{F0292923-1DAD-712E-38AA-651F28DEB0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056" y="4102075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30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CC137E88-284A-6403-7692-F2163A83F3DA}"/>
              </a:ext>
            </a:extLst>
          </p:cNvPr>
          <p:cNvSpPr/>
          <p:nvPr/>
        </p:nvSpPr>
        <p:spPr>
          <a:xfrm>
            <a:off x="428532" y="151003"/>
            <a:ext cx="9594130" cy="527901"/>
          </a:xfrm>
          <a:prstGeom prst="rect">
            <a:avLst/>
          </a:prstGeom>
          <a:solidFill>
            <a:srgbClr val="24567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mỏng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Innovative Material for Memristor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790C154D-725E-10B0-9B53-B65514344032}"/>
              </a:ext>
            </a:extLst>
          </p:cNvPr>
          <p:cNvSpPr/>
          <p:nvPr/>
        </p:nvSpPr>
        <p:spPr>
          <a:xfrm>
            <a:off x="428532" y="822806"/>
            <a:ext cx="5515068" cy="5279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Màng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mỏng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tăng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bền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endParaRPr lang="en-U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Hình ảnh 8" descr="Ảnh có chứa văn bản, ảnh chụp màn hình, Đồ họa, Phông chữ&#10;&#10;Mô tả được tạo tự động">
            <a:extLst>
              <a:ext uri="{FF2B5EF4-FFF2-40B4-BE49-F238E27FC236}">
                <a16:creationId xmlns:a16="http://schemas.microsoft.com/office/drawing/2014/main" id="{B5844548-A491-AB5A-7391-053B5E98A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747" y="1271231"/>
            <a:ext cx="2819400" cy="2819400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E30B76C-DFC9-75D4-D98C-CE9BFBB89409}"/>
              </a:ext>
            </a:extLst>
          </p:cNvPr>
          <p:cNvSpPr txBox="1"/>
          <p:nvPr/>
        </p:nvSpPr>
        <p:spPr>
          <a:xfrm>
            <a:off x="7748582" y="3074519"/>
            <a:ext cx="20855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Xem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thêm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32" name="Hình ảnh 31" descr="Ảnh có chứa văn bản, Phông chữ, Đồ họa, biểu tượng&#10;&#10;Mô tả được tạo tự động">
            <a:extLst>
              <a:ext uri="{FF2B5EF4-FFF2-40B4-BE49-F238E27FC236}">
                <a16:creationId xmlns:a16="http://schemas.microsoft.com/office/drawing/2014/main" id="{F8A16108-12FE-FA84-C64C-54F2FAB17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427" y="151003"/>
            <a:ext cx="1526041" cy="1155431"/>
          </a:xfrm>
          <a:prstGeom prst="rect">
            <a:avLst/>
          </a:prstGeom>
        </p:spPr>
      </p:pic>
      <p:pic>
        <p:nvPicPr>
          <p:cNvPr id="1028" name="Picture 4" descr="Preparation and application of titanium nitride thin films | TRUNNANAO">
            <a:extLst>
              <a:ext uri="{FF2B5EF4-FFF2-40B4-BE49-F238E27FC236}">
                <a16:creationId xmlns:a16="http://schemas.microsoft.com/office/drawing/2014/main" id="{93F1BBA1-A44B-07CC-ACFA-C5156A1A96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7" t="4547" r="12814"/>
          <a:stretch/>
        </p:blipFill>
        <p:spPr bwMode="auto">
          <a:xfrm>
            <a:off x="9396243" y="4376401"/>
            <a:ext cx="2771598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A8290BB4-51EB-5735-070C-1058D295B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4" y="1582145"/>
            <a:ext cx="1457325" cy="400106"/>
          </a:xfrm>
          <a:prstGeom prst="rect">
            <a:avLst/>
          </a:prstGeom>
        </p:spPr>
      </p:pic>
      <p:pic>
        <p:nvPicPr>
          <p:cNvPr id="1032" name="Picture 8" descr="Coating PANAC | lacienciadelcafe.com.ar">
            <a:extLst>
              <a:ext uri="{FF2B5EF4-FFF2-40B4-BE49-F238E27FC236}">
                <a16:creationId xmlns:a16="http://schemas.microsoft.com/office/drawing/2014/main" id="{AEF52141-64E0-F89A-3C2E-94BD5CDBF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96" y="1728357"/>
            <a:ext cx="5112727" cy="190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6639D8AD-10BF-563A-A8D3-DB943D1775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5720" y="1414023"/>
            <a:ext cx="905001" cy="295316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D78AE65F-46AE-1D29-E880-A6BCC88A88C0}"/>
              </a:ext>
            </a:extLst>
          </p:cNvPr>
          <p:cNvSpPr txBox="1"/>
          <p:nvPr/>
        </p:nvSpPr>
        <p:spPr>
          <a:xfrm>
            <a:off x="260801" y="1543691"/>
            <a:ext cx="276234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0C8D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b="1" dirty="0">
                <a:solidFill>
                  <a:srgbClr val="0C8D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C8D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b="1" dirty="0">
                <a:solidFill>
                  <a:srgbClr val="0C8D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C8D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màng</a:t>
            </a:r>
            <a:r>
              <a:rPr lang="en-US" b="1" dirty="0">
                <a:solidFill>
                  <a:srgbClr val="0C8D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C8D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mỏng</a:t>
            </a:r>
            <a:endParaRPr lang="en-US" dirty="0">
              <a:solidFill>
                <a:srgbClr val="0C8DCF"/>
              </a:solidFill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C7045D35-1475-E035-0BD5-F4829A5899FC}"/>
              </a:ext>
            </a:extLst>
          </p:cNvPr>
          <p:cNvSpPr txBox="1"/>
          <p:nvPr/>
        </p:nvSpPr>
        <p:spPr>
          <a:xfrm>
            <a:off x="2936119" y="3382531"/>
            <a:ext cx="235095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C8D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</a:t>
            </a:r>
            <a:r>
              <a:rPr lang="en-US" b="1" dirty="0">
                <a:solidFill>
                  <a:srgbClr val="0C8D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en-US" b="1" dirty="0" err="1">
                <a:solidFill>
                  <a:srgbClr val="0C8D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b="1" dirty="0">
                <a:solidFill>
                  <a:srgbClr val="0C8D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C8D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b="1" dirty="0">
                <a:solidFill>
                  <a:srgbClr val="0C8D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C8D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nền</a:t>
            </a:r>
            <a:endParaRPr lang="en-US" dirty="0">
              <a:solidFill>
                <a:srgbClr val="0C8DCF"/>
              </a:solidFill>
            </a:endParaRP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E8FED413-744C-A274-FE3F-C9D0CBFB2228}"/>
              </a:ext>
            </a:extLst>
          </p:cNvPr>
          <p:cNvSpPr txBox="1"/>
          <p:nvPr/>
        </p:nvSpPr>
        <p:spPr>
          <a:xfrm rot="20777729">
            <a:off x="4481566" y="1971285"/>
            <a:ext cx="227342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C8D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dirty="0">
                <a:solidFill>
                  <a:srgbClr val="0C8D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C8D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dày</a:t>
            </a:r>
            <a:r>
              <a:rPr lang="en-US" dirty="0">
                <a:solidFill>
                  <a:srgbClr val="0C8D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&lt; 1000 nm </a:t>
            </a:r>
            <a:endParaRPr lang="en-US" dirty="0">
              <a:solidFill>
                <a:srgbClr val="0C8DCF"/>
              </a:solidFill>
            </a:endParaRPr>
          </a:p>
        </p:txBody>
      </p:sp>
      <p:cxnSp>
        <p:nvCxnSpPr>
          <p:cNvPr id="41" name="Đường kết nối Mũi tên Thẳng 40">
            <a:extLst>
              <a:ext uri="{FF2B5EF4-FFF2-40B4-BE49-F238E27FC236}">
                <a16:creationId xmlns:a16="http://schemas.microsoft.com/office/drawing/2014/main" id="{27B79C24-552E-300F-C356-05C572C72FB5}"/>
              </a:ext>
            </a:extLst>
          </p:cNvPr>
          <p:cNvCxnSpPr>
            <a:cxnSpLocks/>
          </p:cNvCxnSpPr>
          <p:nvPr/>
        </p:nvCxnSpPr>
        <p:spPr>
          <a:xfrm flipV="1">
            <a:off x="4640363" y="2119795"/>
            <a:ext cx="2052116" cy="452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Đường kết nối Mũi tên Thẳng 41">
            <a:extLst>
              <a:ext uri="{FF2B5EF4-FFF2-40B4-BE49-F238E27FC236}">
                <a16:creationId xmlns:a16="http://schemas.microsoft.com/office/drawing/2014/main" id="{4CDB3895-2068-A63B-7A9A-01D6CE64AA36}"/>
              </a:ext>
            </a:extLst>
          </p:cNvPr>
          <p:cNvCxnSpPr>
            <a:cxnSpLocks/>
            <a:endCxn id="52" idx="0"/>
          </p:cNvCxnSpPr>
          <p:nvPr/>
        </p:nvCxnSpPr>
        <p:spPr>
          <a:xfrm>
            <a:off x="1985434" y="2438042"/>
            <a:ext cx="1037710" cy="1983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Hình ảnh 45" descr="Ảnh có chứa móng, Phụ kiện thời trang, Móc chìa khóa, kéo&#10;&#10;Mô tả được tạo tự động">
            <a:extLst>
              <a:ext uri="{FF2B5EF4-FFF2-40B4-BE49-F238E27FC236}">
                <a16:creationId xmlns:a16="http://schemas.microsoft.com/office/drawing/2014/main" id="{3FE90B87-14F8-99B3-590B-3EF7A97E78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70" y="4366577"/>
            <a:ext cx="3432426" cy="2408562"/>
          </a:xfrm>
          <a:prstGeom prst="rect">
            <a:avLst/>
          </a:prstGeom>
        </p:spPr>
      </p:pic>
      <p:pic>
        <p:nvPicPr>
          <p:cNvPr id="48" name="Hình ảnh 47">
            <a:extLst>
              <a:ext uri="{FF2B5EF4-FFF2-40B4-BE49-F238E27FC236}">
                <a16:creationId xmlns:a16="http://schemas.microsoft.com/office/drawing/2014/main" id="{88ABA44D-A282-61B1-E5DB-2F3FA0E416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0855" y="3139915"/>
            <a:ext cx="1326799" cy="314369"/>
          </a:xfrm>
          <a:prstGeom prst="rect">
            <a:avLst/>
          </a:prstGeom>
        </p:spPr>
      </p:pic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A33186B9-E2D4-F1F2-33F7-43DAB8C8D8CE}"/>
              </a:ext>
            </a:extLst>
          </p:cNvPr>
          <p:cNvSpPr txBox="1"/>
          <p:nvPr/>
        </p:nvSpPr>
        <p:spPr>
          <a:xfrm>
            <a:off x="5900767" y="6382916"/>
            <a:ext cx="1731223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0C8DCF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Màng</a:t>
            </a:r>
            <a:r>
              <a:rPr lang="en-US" dirty="0">
                <a:solidFill>
                  <a:srgbClr val="0C8DCF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gradient</a:t>
            </a:r>
            <a:endParaRPr lang="en-US" dirty="0">
              <a:solidFill>
                <a:srgbClr val="0C8DCF"/>
              </a:solidFill>
              <a:highlight>
                <a:srgbClr val="FFFF00"/>
              </a:highlight>
            </a:endParaRP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3100B154-54F3-6B2B-0D5C-048B355AFB99}"/>
              </a:ext>
            </a:extLst>
          </p:cNvPr>
          <p:cNvSpPr txBox="1"/>
          <p:nvPr/>
        </p:nvSpPr>
        <p:spPr>
          <a:xfrm>
            <a:off x="7802359" y="6382916"/>
            <a:ext cx="1494536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0C8DCF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dirty="0">
                <a:solidFill>
                  <a:srgbClr val="0C8DCF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C8DCF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dirty="0">
                <a:solidFill>
                  <a:srgbClr val="0C8DCF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C8DCF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nền</a:t>
            </a:r>
            <a:endParaRPr lang="en-US" dirty="0">
              <a:solidFill>
                <a:srgbClr val="0C8DCF"/>
              </a:solidFill>
              <a:highlight>
                <a:srgbClr val="FFFF00"/>
              </a:highlight>
            </a:endParaRP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25C12770-B838-B684-2497-428D1C812D5F}"/>
              </a:ext>
            </a:extLst>
          </p:cNvPr>
          <p:cNvSpPr txBox="1"/>
          <p:nvPr/>
        </p:nvSpPr>
        <p:spPr>
          <a:xfrm>
            <a:off x="5904575" y="4409657"/>
            <a:ext cx="208658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0C8D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</a:t>
            </a:r>
            <a:r>
              <a:rPr lang="en-US" baseline="-25000" dirty="0" err="1">
                <a:solidFill>
                  <a:srgbClr val="0C8D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dirty="0" err="1">
                <a:solidFill>
                  <a:srgbClr val="0C8D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baseline="-25000" dirty="0" err="1">
                <a:solidFill>
                  <a:srgbClr val="0C8D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US" baseline="-25000" dirty="0">
                <a:solidFill>
                  <a:srgbClr val="0C8D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aseline="-25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phủ</a:t>
            </a:r>
            <a:r>
              <a:rPr lang="en-US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aseline="-25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aseline="-25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nền</a:t>
            </a:r>
            <a:r>
              <a:rPr lang="en-US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solidFill>
                  <a:srgbClr val="0C8D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</a:t>
            </a:r>
            <a:endParaRPr lang="en-US" dirty="0">
              <a:solidFill>
                <a:srgbClr val="0C8DCF"/>
              </a:solidFill>
            </a:endParaRPr>
          </a:p>
        </p:txBody>
      </p:sp>
      <p:pic>
        <p:nvPicPr>
          <p:cNvPr id="1036" name="Picture 12" descr="GIA CÔNG INOX, INOX XI MẠ BẢO HÀNH 5-10 NĂM">
            <a:extLst>
              <a:ext uri="{FF2B5EF4-FFF2-40B4-BE49-F238E27FC236}">
                <a16:creationId xmlns:a16="http://schemas.microsoft.com/office/drawing/2014/main" id="{F31C1E1E-AFCC-C1BA-205D-CEF93D179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4376402"/>
            <a:ext cx="5756970" cy="239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041AD14F-F64D-5AC7-8DF3-4B6FB25D1C16}"/>
              </a:ext>
            </a:extLst>
          </p:cNvPr>
          <p:cNvSpPr txBox="1"/>
          <p:nvPr/>
        </p:nvSpPr>
        <p:spPr>
          <a:xfrm>
            <a:off x="2094373" y="4421925"/>
            <a:ext cx="185754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0C8D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Màng</a:t>
            </a:r>
            <a:r>
              <a:rPr lang="en-US" dirty="0">
                <a:solidFill>
                  <a:srgbClr val="0C8D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C8D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</a:t>
            </a:r>
            <a:r>
              <a:rPr lang="en-US" dirty="0">
                <a:solidFill>
                  <a:srgbClr val="0C8D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C8D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endParaRPr lang="en-US" dirty="0">
              <a:solidFill>
                <a:srgbClr val="0C8DCF"/>
              </a:solidFill>
            </a:endParaRPr>
          </a:p>
        </p:txBody>
      </p:sp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98C1F84D-B1C7-4F51-D453-5D067455A7D8}"/>
              </a:ext>
            </a:extLst>
          </p:cNvPr>
          <p:cNvSpPr txBox="1"/>
          <p:nvPr/>
        </p:nvSpPr>
        <p:spPr>
          <a:xfrm>
            <a:off x="9501011" y="4406512"/>
            <a:ext cx="185754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0C8D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Màng</a:t>
            </a:r>
            <a:r>
              <a:rPr lang="en-US" dirty="0">
                <a:solidFill>
                  <a:srgbClr val="0C8D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C8D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cứng</a:t>
            </a:r>
            <a:endParaRPr lang="en-US" dirty="0">
              <a:solidFill>
                <a:srgbClr val="0C8DCF"/>
              </a:solidFill>
            </a:endParaRPr>
          </a:p>
        </p:txBody>
      </p:sp>
      <p:cxnSp>
        <p:nvCxnSpPr>
          <p:cNvPr id="59" name="Đường kết nối Mũi tên Thẳng 58">
            <a:extLst>
              <a:ext uri="{FF2B5EF4-FFF2-40B4-BE49-F238E27FC236}">
                <a16:creationId xmlns:a16="http://schemas.microsoft.com/office/drawing/2014/main" id="{7AC31CBB-6F2D-36C2-EAED-76561E2C7D05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4651587" y="2566825"/>
            <a:ext cx="2929096" cy="179975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Đường kết nối Mũi tên Thẳng 60">
            <a:extLst>
              <a:ext uri="{FF2B5EF4-FFF2-40B4-BE49-F238E27FC236}">
                <a16:creationId xmlns:a16="http://schemas.microsoft.com/office/drawing/2014/main" id="{913231E9-0ED4-0794-B919-8FEB771A9105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4640363" y="2578928"/>
            <a:ext cx="5789419" cy="182758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Schematic of a typical thin film material on a substrate structure. The...  | Download Scientific Diagram">
            <a:extLst>
              <a:ext uri="{FF2B5EF4-FFF2-40B4-BE49-F238E27FC236}">
                <a16:creationId xmlns:a16="http://schemas.microsoft.com/office/drawing/2014/main" id="{26CEF267-2F08-BDEC-875E-8C808EB4A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042" y="775783"/>
            <a:ext cx="2611479" cy="190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4" name="Đường kết nối Mũi tên Thẳng 1023">
            <a:extLst>
              <a:ext uri="{FF2B5EF4-FFF2-40B4-BE49-F238E27FC236}">
                <a16:creationId xmlns:a16="http://schemas.microsoft.com/office/drawing/2014/main" id="{E748819B-5170-747F-B567-41BEB2DBADDE}"/>
              </a:ext>
            </a:extLst>
          </p:cNvPr>
          <p:cNvCxnSpPr>
            <a:cxnSpLocks/>
          </p:cNvCxnSpPr>
          <p:nvPr/>
        </p:nvCxnSpPr>
        <p:spPr>
          <a:xfrm>
            <a:off x="4683805" y="2578928"/>
            <a:ext cx="3307350" cy="69569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Đường kết nối Mũi tên Thẳng 1032">
            <a:extLst>
              <a:ext uri="{FF2B5EF4-FFF2-40B4-BE49-F238E27FC236}">
                <a16:creationId xmlns:a16="http://schemas.microsoft.com/office/drawing/2014/main" id="{6737802A-67E0-CD9E-B3B5-D5420D7B70F9}"/>
              </a:ext>
            </a:extLst>
          </p:cNvPr>
          <p:cNvCxnSpPr>
            <a:cxnSpLocks/>
          </p:cNvCxnSpPr>
          <p:nvPr/>
        </p:nvCxnSpPr>
        <p:spPr>
          <a:xfrm flipV="1">
            <a:off x="9501011" y="2517750"/>
            <a:ext cx="333140" cy="76669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311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Hình chữ nhật 39">
            <a:extLst>
              <a:ext uri="{FF2B5EF4-FFF2-40B4-BE49-F238E27FC236}">
                <a16:creationId xmlns:a16="http://schemas.microsoft.com/office/drawing/2014/main" id="{422B2DD7-E007-704B-FDE3-6BEE2CC38A0C}"/>
              </a:ext>
            </a:extLst>
          </p:cNvPr>
          <p:cNvSpPr/>
          <p:nvPr/>
        </p:nvSpPr>
        <p:spPr>
          <a:xfrm>
            <a:off x="9634155" y="1419208"/>
            <a:ext cx="2507887" cy="52877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CC137E88-284A-6403-7692-F2163A83F3DA}"/>
              </a:ext>
            </a:extLst>
          </p:cNvPr>
          <p:cNvSpPr/>
          <p:nvPr/>
        </p:nvSpPr>
        <p:spPr>
          <a:xfrm>
            <a:off x="428532" y="151003"/>
            <a:ext cx="9594130" cy="527901"/>
          </a:xfrm>
          <a:prstGeom prst="rect">
            <a:avLst/>
          </a:prstGeom>
          <a:solidFill>
            <a:srgbClr val="24567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mỏng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Innovative Material for Memristor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790C154D-725E-10B0-9B53-B65514344032}"/>
              </a:ext>
            </a:extLst>
          </p:cNvPr>
          <p:cNvSpPr/>
          <p:nvPr/>
        </p:nvSpPr>
        <p:spPr>
          <a:xfrm>
            <a:off x="428532" y="822806"/>
            <a:ext cx="3838574" cy="5279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Màng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mỏng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endParaRPr lang="en-U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Hình ảnh 8" descr="Ảnh có chứa văn bản, ảnh chụp màn hình, Đồ họa, Phông chữ&#10;&#10;Mô tả được tạo tự động">
            <a:extLst>
              <a:ext uri="{FF2B5EF4-FFF2-40B4-BE49-F238E27FC236}">
                <a16:creationId xmlns:a16="http://schemas.microsoft.com/office/drawing/2014/main" id="{B5844548-A491-AB5A-7391-053B5E98A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161" y="1936476"/>
            <a:ext cx="2819400" cy="2819400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E30B76C-DFC9-75D4-D98C-CE9BFBB89409}"/>
              </a:ext>
            </a:extLst>
          </p:cNvPr>
          <p:cNvSpPr txBox="1"/>
          <p:nvPr/>
        </p:nvSpPr>
        <p:spPr>
          <a:xfrm>
            <a:off x="9820070" y="1469500"/>
            <a:ext cx="21360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2456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Xem</a:t>
            </a:r>
            <a:r>
              <a:rPr lang="en-US" dirty="0">
                <a:solidFill>
                  <a:srgbClr val="2456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2456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thêm</a:t>
            </a:r>
            <a:r>
              <a:rPr lang="en-US" dirty="0">
                <a:solidFill>
                  <a:srgbClr val="2456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2456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dirty="0">
                <a:solidFill>
                  <a:srgbClr val="2456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rgbClr val="2456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 Lab Website</a:t>
            </a:r>
            <a:endParaRPr lang="en-US" dirty="0">
              <a:solidFill>
                <a:srgbClr val="245679"/>
              </a:solidFill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9816249D-5284-1373-D831-3F3CC357D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8" y="1735591"/>
            <a:ext cx="5570693" cy="3756151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30B4124-37D9-414A-BEEA-78964D246938}"/>
              </a:ext>
            </a:extLst>
          </p:cNvPr>
          <p:cNvSpPr txBox="1"/>
          <p:nvPr/>
        </p:nvSpPr>
        <p:spPr>
          <a:xfrm>
            <a:off x="334392" y="3321278"/>
            <a:ext cx="14557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 err="1">
                <a:solidFill>
                  <a:srgbClr val="FDF200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Ánh</a:t>
            </a:r>
            <a:r>
              <a:rPr lang="en-GB" sz="1600" b="1" dirty="0">
                <a:solidFill>
                  <a:srgbClr val="FDF200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 </a:t>
            </a:r>
            <a:r>
              <a:rPr lang="en-GB" sz="1600" b="1" dirty="0" err="1">
                <a:solidFill>
                  <a:srgbClr val="FDF200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Sáng</a:t>
            </a:r>
            <a:r>
              <a:rPr lang="en-GB" sz="1600" b="1" dirty="0">
                <a:solidFill>
                  <a:srgbClr val="FDF200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 </a:t>
            </a:r>
            <a:r>
              <a:rPr lang="en-GB" sz="1600" b="1" dirty="0" err="1">
                <a:solidFill>
                  <a:srgbClr val="FDF200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Mặt</a:t>
            </a:r>
            <a:r>
              <a:rPr lang="en-GB" sz="1600" b="1" dirty="0">
                <a:solidFill>
                  <a:srgbClr val="FDF200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 </a:t>
            </a:r>
            <a:r>
              <a:rPr lang="en-GB" sz="1600" b="1" dirty="0" err="1">
                <a:solidFill>
                  <a:srgbClr val="FDF200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Trời</a:t>
            </a:r>
            <a:endParaRPr lang="en-US" sz="1600" dirty="0">
              <a:solidFill>
                <a:srgbClr val="FDF200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31FE45B-C572-79FA-A02A-3F2B19C98CF2}"/>
              </a:ext>
            </a:extLst>
          </p:cNvPr>
          <p:cNvSpPr txBox="1"/>
          <p:nvPr/>
        </p:nvSpPr>
        <p:spPr>
          <a:xfrm>
            <a:off x="575692" y="2231793"/>
            <a:ext cx="14557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BF0825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Tia IR </a:t>
            </a:r>
          </a:p>
          <a:p>
            <a:r>
              <a:rPr lang="en-GB" sz="1600" b="1" dirty="0">
                <a:solidFill>
                  <a:srgbClr val="BF0825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(&gt; 800 nm)</a:t>
            </a:r>
            <a:endParaRPr lang="en-US" sz="1600" dirty="0">
              <a:solidFill>
                <a:srgbClr val="BF0825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94DD718-AD9E-08F4-8B74-4F08B3626774}"/>
              </a:ext>
            </a:extLst>
          </p:cNvPr>
          <p:cNvSpPr txBox="1"/>
          <p:nvPr/>
        </p:nvSpPr>
        <p:spPr>
          <a:xfrm>
            <a:off x="575691" y="4778143"/>
            <a:ext cx="14557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4E5680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Tia UV </a:t>
            </a:r>
          </a:p>
          <a:p>
            <a:r>
              <a:rPr lang="en-GB" sz="1600" b="1" dirty="0">
                <a:solidFill>
                  <a:srgbClr val="4E5680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(&lt; 380 nm)</a:t>
            </a:r>
            <a:endParaRPr lang="en-US" sz="1600" dirty="0">
              <a:solidFill>
                <a:srgbClr val="4E568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8908C45-146E-C847-3327-52235D1F37C8}"/>
              </a:ext>
            </a:extLst>
          </p:cNvPr>
          <p:cNvSpPr txBox="1"/>
          <p:nvPr/>
        </p:nvSpPr>
        <p:spPr>
          <a:xfrm>
            <a:off x="3058947" y="4696436"/>
            <a:ext cx="2227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 err="1">
                <a:solidFill>
                  <a:srgbClr val="FFC000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Ánh</a:t>
            </a:r>
            <a:r>
              <a:rPr lang="en-GB" sz="1600" b="1" dirty="0">
                <a:solidFill>
                  <a:srgbClr val="FFC000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 </a:t>
            </a:r>
            <a:r>
              <a:rPr lang="en-GB" sz="1600" b="1" dirty="0" err="1">
                <a:solidFill>
                  <a:srgbClr val="FFC000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sáng</a:t>
            </a:r>
            <a:r>
              <a:rPr lang="en-GB" sz="1600" b="1" dirty="0">
                <a:solidFill>
                  <a:srgbClr val="FFC000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 </a:t>
            </a:r>
            <a:r>
              <a:rPr lang="en-GB" sz="1600" b="1" dirty="0" err="1">
                <a:solidFill>
                  <a:srgbClr val="FFC000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Khả</a:t>
            </a:r>
            <a:r>
              <a:rPr lang="en-GB" sz="1600" b="1" dirty="0">
                <a:solidFill>
                  <a:srgbClr val="FFC000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 </a:t>
            </a:r>
            <a:r>
              <a:rPr lang="en-GB" sz="1600" b="1" dirty="0" err="1">
                <a:solidFill>
                  <a:srgbClr val="FFC000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kiến</a:t>
            </a:r>
            <a:endParaRPr lang="en-GB" sz="1600" b="1" dirty="0">
              <a:solidFill>
                <a:srgbClr val="FFC000"/>
              </a:solidFill>
              <a:latin typeface="Roboto Slab" pitchFamily="2" charset="0"/>
              <a:ea typeface="Roboto Slab" pitchFamily="2" charset="0"/>
              <a:cs typeface="Tahoma" panose="020B0604030504040204" pitchFamily="34" charset="0"/>
            </a:endParaRPr>
          </a:p>
          <a:p>
            <a:r>
              <a:rPr lang="en-GB" sz="1600" b="1" dirty="0">
                <a:solidFill>
                  <a:srgbClr val="FFC000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( 380 &lt; </a:t>
            </a:r>
            <a:r>
              <a:rPr lang="en-GB" sz="1600" b="1" dirty="0">
                <a:solidFill>
                  <a:srgbClr val="FFC000"/>
                </a:solidFill>
                <a:latin typeface="Symbol" panose="05050102010706020507" pitchFamily="18" charset="2"/>
                <a:ea typeface="Roboto Slab" pitchFamily="2" charset="0"/>
                <a:cs typeface="Tahoma" panose="020B0604030504040204" pitchFamily="34" charset="0"/>
              </a:rPr>
              <a:t>l</a:t>
            </a:r>
            <a:r>
              <a:rPr lang="en-GB" sz="1600" b="1" dirty="0">
                <a:solidFill>
                  <a:srgbClr val="FFC000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 &lt; 760 nm)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DEE492E-48A4-B28C-E749-27EE26BD7D60}"/>
              </a:ext>
            </a:extLst>
          </p:cNvPr>
          <p:cNvSpPr txBox="1"/>
          <p:nvPr/>
        </p:nvSpPr>
        <p:spPr>
          <a:xfrm>
            <a:off x="3934842" y="2920324"/>
            <a:ext cx="14557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 err="1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Giữ</a:t>
            </a:r>
            <a:r>
              <a:rPr lang="en-GB" sz="1600" b="1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 </a:t>
            </a:r>
            <a:r>
              <a:rPr lang="en-GB" sz="1600" b="1" dirty="0" err="1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nhiệt</a:t>
            </a:r>
            <a:r>
              <a:rPr lang="en-GB" sz="1600" b="1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 </a:t>
            </a:r>
            <a:r>
              <a:rPr lang="en-GB" sz="1600" b="1" dirty="0" err="1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bên</a:t>
            </a:r>
            <a:r>
              <a:rPr lang="en-GB" sz="1600" b="1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 </a:t>
            </a:r>
            <a:r>
              <a:rPr lang="en-GB" sz="1600" b="1" dirty="0" err="1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trong</a:t>
            </a:r>
            <a:r>
              <a:rPr lang="en-GB" sz="1600" b="1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9D21FF0-D3CC-4008-E53E-0ABD6B986FE5}"/>
              </a:ext>
            </a:extLst>
          </p:cNvPr>
          <p:cNvSpPr txBox="1"/>
          <p:nvPr/>
        </p:nvSpPr>
        <p:spPr>
          <a:xfrm>
            <a:off x="4896204" y="834433"/>
            <a:ext cx="32955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 err="1">
                <a:solidFill>
                  <a:srgbClr val="0070C0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Kính</a:t>
            </a:r>
            <a:r>
              <a:rPr lang="en-GB" sz="1600" b="1" dirty="0">
                <a:solidFill>
                  <a:srgbClr val="0070C0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 </a:t>
            </a:r>
            <a:r>
              <a:rPr lang="en-GB" sz="1600" b="1" dirty="0" err="1">
                <a:solidFill>
                  <a:srgbClr val="0070C0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phát</a:t>
            </a:r>
            <a:r>
              <a:rPr lang="en-GB" sz="1600" b="1" dirty="0">
                <a:solidFill>
                  <a:srgbClr val="0070C0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 </a:t>
            </a:r>
            <a:r>
              <a:rPr lang="en-GB" sz="1600" b="1" dirty="0" err="1">
                <a:solidFill>
                  <a:srgbClr val="0070C0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xạ</a:t>
            </a:r>
            <a:r>
              <a:rPr lang="en-GB" sz="1600" b="1" dirty="0">
                <a:solidFill>
                  <a:srgbClr val="0070C0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 </a:t>
            </a:r>
            <a:r>
              <a:rPr lang="en-GB" sz="1600" b="1" dirty="0" err="1">
                <a:solidFill>
                  <a:srgbClr val="0070C0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thấp</a:t>
            </a:r>
            <a:r>
              <a:rPr lang="en-GB" sz="1600" b="1" dirty="0">
                <a:solidFill>
                  <a:srgbClr val="0070C0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GB" sz="1600" b="1" dirty="0">
                <a:solidFill>
                  <a:srgbClr val="0070C0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Low-Emission Window</a:t>
            </a:r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14" name="Picture 6" descr="Typical silver-based low-emissivity (low-E) coating five-component... |  Download Scientific Diagram">
            <a:extLst>
              <a:ext uri="{FF2B5EF4-FFF2-40B4-BE49-F238E27FC236}">
                <a16:creationId xmlns:a16="http://schemas.microsoft.com/office/drawing/2014/main" id="{8594B759-9DE9-1FB4-7D10-9C3305FEB7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7" r="25324"/>
          <a:stretch/>
        </p:blipFill>
        <p:spPr bwMode="auto">
          <a:xfrm>
            <a:off x="5877929" y="1804804"/>
            <a:ext cx="3258920" cy="17576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6D50CF9E-6DBE-1512-0898-9C9F79F39AFE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3290235" y="1419208"/>
            <a:ext cx="3253757" cy="1393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883CD9DA-DA9D-F49E-64EE-337D00B88F5C}"/>
              </a:ext>
            </a:extLst>
          </p:cNvPr>
          <p:cNvSpPr/>
          <p:nvPr/>
        </p:nvSpPr>
        <p:spPr>
          <a:xfrm>
            <a:off x="1351090" y="5691636"/>
            <a:ext cx="284047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 err="1">
                <a:solidFill>
                  <a:srgbClr val="000839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Phản</a:t>
            </a:r>
            <a:r>
              <a:rPr lang="en-US" b="1" dirty="0">
                <a:solidFill>
                  <a:srgbClr val="000839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839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xạ</a:t>
            </a:r>
            <a:r>
              <a:rPr lang="en-US" b="1" dirty="0">
                <a:solidFill>
                  <a:srgbClr val="000839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839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hồng</a:t>
            </a:r>
            <a:r>
              <a:rPr lang="en-US" b="1" dirty="0">
                <a:solidFill>
                  <a:srgbClr val="000839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839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ngoại</a:t>
            </a:r>
            <a:r>
              <a:rPr lang="en-US" b="1" dirty="0">
                <a:solidFill>
                  <a:srgbClr val="000839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noProof="0" dirty="0" err="1">
                <a:solidFill>
                  <a:srgbClr val="000839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Truyền</a:t>
            </a:r>
            <a:r>
              <a:rPr lang="en-US" b="1" noProof="0" dirty="0">
                <a:solidFill>
                  <a:srgbClr val="000839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 qua </a:t>
            </a:r>
            <a:r>
              <a:rPr lang="en-US" b="1" noProof="0" dirty="0" err="1">
                <a:solidFill>
                  <a:srgbClr val="000839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khả</a:t>
            </a:r>
            <a:r>
              <a:rPr lang="en-US" b="1" noProof="0" dirty="0">
                <a:solidFill>
                  <a:srgbClr val="000839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 </a:t>
            </a:r>
            <a:r>
              <a:rPr lang="en-US" b="1" noProof="0" dirty="0" err="1">
                <a:solidFill>
                  <a:srgbClr val="000839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kiến</a:t>
            </a:r>
            <a:r>
              <a:rPr lang="en-US" b="1" noProof="0" dirty="0">
                <a:solidFill>
                  <a:srgbClr val="000839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 err="1">
                <a:solidFill>
                  <a:srgbClr val="000839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Hấp</a:t>
            </a:r>
            <a:r>
              <a:rPr lang="en-US" b="1" dirty="0">
                <a:solidFill>
                  <a:srgbClr val="000839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839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thụ</a:t>
            </a:r>
            <a:r>
              <a:rPr lang="en-US" b="1" dirty="0">
                <a:solidFill>
                  <a:srgbClr val="000839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839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cực</a:t>
            </a:r>
            <a:r>
              <a:rPr lang="en-US" b="1" dirty="0">
                <a:solidFill>
                  <a:srgbClr val="000839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839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tím</a:t>
            </a:r>
            <a:endParaRPr lang="en-US" b="1" noProof="0" dirty="0">
              <a:solidFill>
                <a:srgbClr val="000839"/>
              </a:solidFill>
              <a:latin typeface="Roboto Slab" pitchFamily="2" charset="0"/>
              <a:ea typeface="Roboto Slab" pitchFamily="2" charset="0"/>
              <a:cs typeface="Tahoma" panose="020B060403050404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D39BB56B-38A4-A99D-397E-A90350CE4E3E}"/>
              </a:ext>
            </a:extLst>
          </p:cNvPr>
          <p:cNvSpPr txBox="1"/>
          <p:nvPr/>
        </p:nvSpPr>
        <p:spPr>
          <a:xfrm>
            <a:off x="369867" y="1425930"/>
            <a:ext cx="45799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 err="1"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Cấu</a:t>
            </a:r>
            <a:r>
              <a:rPr lang="en-GB" sz="1600" b="1" dirty="0"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 </a:t>
            </a:r>
            <a:r>
              <a:rPr lang="en-GB" sz="1600" b="1" dirty="0" err="1"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tạo</a:t>
            </a:r>
            <a:r>
              <a:rPr lang="en-GB" sz="1600" b="1" dirty="0"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 </a:t>
            </a:r>
            <a:r>
              <a:rPr lang="en-GB" sz="1600" b="1" dirty="0" err="1"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từ</a:t>
            </a:r>
            <a:r>
              <a:rPr lang="en-GB" sz="1600" b="1" dirty="0"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 </a:t>
            </a:r>
            <a:r>
              <a:rPr lang="en-GB" sz="1600" b="1" dirty="0" err="1"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các</a:t>
            </a:r>
            <a:r>
              <a:rPr lang="en-GB" sz="1600" b="1" dirty="0"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 </a:t>
            </a:r>
            <a:r>
              <a:rPr lang="en-GB" sz="1600" b="1" dirty="0" err="1"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màng</a:t>
            </a:r>
            <a:r>
              <a:rPr lang="en-GB" sz="1600" b="1" dirty="0"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 </a:t>
            </a:r>
            <a:r>
              <a:rPr lang="en-GB" sz="1600" b="1" dirty="0" err="1"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mỏng</a:t>
            </a:r>
            <a:r>
              <a:rPr lang="en-GB" sz="1600" b="1" dirty="0"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 </a:t>
            </a:r>
            <a:r>
              <a:rPr lang="en-GB" sz="1600" b="1" dirty="0" err="1"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kim</a:t>
            </a:r>
            <a:r>
              <a:rPr lang="en-GB" sz="1600" b="1" dirty="0"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 </a:t>
            </a:r>
            <a:r>
              <a:rPr lang="en-GB" sz="1600" b="1" dirty="0" err="1"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loại</a:t>
            </a:r>
            <a:r>
              <a:rPr lang="en-GB" sz="1600" b="1" dirty="0"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/ </a:t>
            </a:r>
            <a:r>
              <a:rPr lang="en-GB" sz="1600" b="1" dirty="0" err="1"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điện</a:t>
            </a:r>
            <a:r>
              <a:rPr lang="en-GB" sz="1600" b="1" dirty="0"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 </a:t>
            </a:r>
            <a:r>
              <a:rPr lang="en-GB" sz="1600" b="1" dirty="0" err="1"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môi</a:t>
            </a:r>
            <a:endParaRPr lang="en-US" sz="1600" dirty="0"/>
          </a:p>
        </p:txBody>
      </p:sp>
      <p:graphicFrame>
        <p:nvGraphicFramePr>
          <p:cNvPr id="23" name="Đối tượng 22">
            <a:extLst>
              <a:ext uri="{FF2B5EF4-FFF2-40B4-BE49-F238E27FC236}">
                <a16:creationId xmlns:a16="http://schemas.microsoft.com/office/drawing/2014/main" id="{EDB23EB6-9D4B-1971-950A-62EB096786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68082"/>
              </p:ext>
            </p:extLst>
          </p:nvPr>
        </p:nvGraphicFramePr>
        <p:xfrm>
          <a:off x="5050707" y="3562444"/>
          <a:ext cx="4626972" cy="3279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5052592" imgH="3563332" progId="Origin50.Graph">
                  <p:embed/>
                </p:oleObj>
              </mc:Choice>
              <mc:Fallback>
                <p:oleObj name="Graph" r:id="rId5" imgW="5052592" imgH="3563332" progId="Origin50.Graph">
                  <p:embed/>
                  <p:pic>
                    <p:nvPicPr>
                      <p:cNvPr id="8" name="Đối tượng 7">
                        <a:extLst>
                          <a:ext uri="{FF2B5EF4-FFF2-40B4-BE49-F238E27FC236}">
                            <a16:creationId xmlns:a16="http://schemas.microsoft.com/office/drawing/2014/main" id="{6E2FA202-420B-875A-F113-E1249E3316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0707" y="3562444"/>
                        <a:ext cx="4626972" cy="32793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Hình ảnh 24">
            <a:extLst>
              <a:ext uri="{FF2B5EF4-FFF2-40B4-BE49-F238E27FC236}">
                <a16:creationId xmlns:a16="http://schemas.microsoft.com/office/drawing/2014/main" id="{E361C739-1912-B8C4-6CD6-9F64307BCF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9329" y="3944052"/>
            <a:ext cx="973745" cy="752384"/>
          </a:xfrm>
          <a:prstGeom prst="rect">
            <a:avLst/>
          </a:prstGeom>
        </p:spPr>
      </p:pic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D295B906-3CE7-87D5-E548-AA29EAFCFCE0}"/>
              </a:ext>
            </a:extLst>
          </p:cNvPr>
          <p:cNvSpPr txBox="1"/>
          <p:nvPr/>
        </p:nvSpPr>
        <p:spPr>
          <a:xfrm>
            <a:off x="6465031" y="6454076"/>
            <a:ext cx="222797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b="1" dirty="0" err="1">
                <a:solidFill>
                  <a:srgbClr val="245679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Bước</a:t>
            </a:r>
            <a:r>
              <a:rPr lang="en-GB" sz="1600" b="1" dirty="0">
                <a:solidFill>
                  <a:srgbClr val="245679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 </a:t>
            </a:r>
            <a:r>
              <a:rPr lang="en-GB" sz="1600" b="1" dirty="0" err="1">
                <a:solidFill>
                  <a:srgbClr val="245679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sóng</a:t>
            </a:r>
            <a:endParaRPr lang="en-US" sz="1600" dirty="0">
              <a:solidFill>
                <a:srgbClr val="245679"/>
              </a:solidFill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87F4804D-B75D-0A28-9222-4D67F944B73E}"/>
              </a:ext>
            </a:extLst>
          </p:cNvPr>
          <p:cNvSpPr txBox="1"/>
          <p:nvPr/>
        </p:nvSpPr>
        <p:spPr>
          <a:xfrm rot="16200000">
            <a:off x="4165377" y="4804149"/>
            <a:ext cx="222797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b="1" dirty="0" err="1">
                <a:solidFill>
                  <a:srgbClr val="245679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Độ</a:t>
            </a:r>
            <a:r>
              <a:rPr lang="en-GB" sz="1600" b="1" dirty="0">
                <a:solidFill>
                  <a:srgbClr val="245679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 </a:t>
            </a:r>
            <a:r>
              <a:rPr lang="en-GB" sz="1600" b="1" dirty="0" err="1">
                <a:solidFill>
                  <a:srgbClr val="245679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truyền</a:t>
            </a:r>
            <a:r>
              <a:rPr lang="en-GB" sz="1600" b="1" dirty="0">
                <a:solidFill>
                  <a:srgbClr val="245679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 qua</a:t>
            </a:r>
            <a:endParaRPr lang="en-US" sz="1600" dirty="0">
              <a:solidFill>
                <a:srgbClr val="245679"/>
              </a:solidFill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E161B993-EE29-1D72-A38F-FF4A426FA48F}"/>
              </a:ext>
            </a:extLst>
          </p:cNvPr>
          <p:cNvSpPr txBox="1"/>
          <p:nvPr/>
        </p:nvSpPr>
        <p:spPr>
          <a:xfrm>
            <a:off x="6663764" y="4981378"/>
            <a:ext cx="11030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 err="1">
                <a:solidFill>
                  <a:srgbClr val="FFC000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Khả</a:t>
            </a:r>
            <a:r>
              <a:rPr lang="en-GB" sz="1600" b="1" dirty="0">
                <a:solidFill>
                  <a:srgbClr val="FFC000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 </a:t>
            </a:r>
            <a:r>
              <a:rPr lang="en-GB" sz="1600" b="1" dirty="0" err="1">
                <a:solidFill>
                  <a:srgbClr val="FFC000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kiến</a:t>
            </a:r>
            <a:endParaRPr lang="en-GB" sz="1600" b="1" dirty="0">
              <a:solidFill>
                <a:srgbClr val="FFC000"/>
              </a:solidFill>
              <a:latin typeface="Roboto Slab" pitchFamily="2" charset="0"/>
              <a:ea typeface="Roboto Slab" pitchFamily="2" charset="0"/>
              <a:cs typeface="Tahoma" panose="020B0604030504040204" pitchFamily="34" charset="0"/>
            </a:endParaRPr>
          </a:p>
          <a:p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A561A9EE-F46F-7DDF-E69E-1C943D69B07E}"/>
              </a:ext>
            </a:extLst>
          </p:cNvPr>
          <p:cNvSpPr txBox="1"/>
          <p:nvPr/>
        </p:nvSpPr>
        <p:spPr>
          <a:xfrm>
            <a:off x="8162377" y="4093456"/>
            <a:ext cx="11030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 err="1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Hồng</a:t>
            </a:r>
            <a:r>
              <a:rPr lang="en-GB" sz="1600" b="1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 </a:t>
            </a:r>
            <a:r>
              <a:rPr lang="en-GB" sz="1600" b="1" dirty="0" err="1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Ngoại</a:t>
            </a:r>
            <a:endParaRPr lang="en-GB" sz="1600" b="1" dirty="0">
              <a:solidFill>
                <a:srgbClr val="FF0000"/>
              </a:solidFill>
              <a:latin typeface="Roboto Slab" pitchFamily="2" charset="0"/>
              <a:ea typeface="Roboto Slab" pitchFamily="2" charset="0"/>
              <a:cs typeface="Tahoma" panose="020B0604030504040204" pitchFamily="34" charset="0"/>
            </a:endParaRPr>
          </a:p>
          <a:p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BF16FEED-5C39-CDB0-CECE-DA89224DDE96}"/>
              </a:ext>
            </a:extLst>
          </p:cNvPr>
          <p:cNvSpPr txBox="1"/>
          <p:nvPr/>
        </p:nvSpPr>
        <p:spPr>
          <a:xfrm>
            <a:off x="5528237" y="5150807"/>
            <a:ext cx="11030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7030A0"/>
                </a:solidFill>
                <a:latin typeface="Roboto Slab" pitchFamily="2" charset="0"/>
                <a:ea typeface="Roboto Slab" pitchFamily="2" charset="0"/>
                <a:cs typeface="Tahoma" panose="020B0604030504040204" pitchFamily="34" charset="0"/>
              </a:rPr>
              <a:t>UV</a:t>
            </a:r>
            <a:endParaRPr lang="en-US" sz="1600" dirty="0">
              <a:solidFill>
                <a:srgbClr val="7030A0"/>
              </a:solidFill>
            </a:endParaRPr>
          </a:p>
        </p:txBody>
      </p:sp>
      <p:pic>
        <p:nvPicPr>
          <p:cNvPr id="41" name="Hình ảnh 40" descr="Ảnh có chứa văn bản, Phông chữ, Đồ họa, biểu tượng&#10;&#10;Mô tả được tạo tự động">
            <a:extLst>
              <a:ext uri="{FF2B5EF4-FFF2-40B4-BE49-F238E27FC236}">
                <a16:creationId xmlns:a16="http://schemas.microsoft.com/office/drawing/2014/main" id="{C9CBBD74-4C3F-C8EA-0487-8AE120F964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427" y="151003"/>
            <a:ext cx="1526041" cy="1155431"/>
          </a:xfrm>
          <a:prstGeom prst="rect">
            <a:avLst/>
          </a:prstGeom>
        </p:spPr>
      </p:pic>
      <p:pic>
        <p:nvPicPr>
          <p:cNvPr id="43" name="Hình ảnh 42">
            <a:extLst>
              <a:ext uri="{FF2B5EF4-FFF2-40B4-BE49-F238E27FC236}">
                <a16:creationId xmlns:a16="http://schemas.microsoft.com/office/drawing/2014/main" id="{C64B34C9-EC71-3575-29FF-4C3024C76F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22662" y="4504650"/>
            <a:ext cx="1749143" cy="2123005"/>
          </a:xfrm>
          <a:prstGeom prst="rect">
            <a:avLst/>
          </a:prstGeom>
        </p:spPr>
      </p:pic>
      <p:pic>
        <p:nvPicPr>
          <p:cNvPr id="2050" name="Picture 2" descr="Small Capacitive Touchscreen 7&quot;, 8&quot;, 9&quot;, 10&quot;, 12&quot;, 15&quot;, 18&quot;, 24&quot;">
            <a:extLst>
              <a:ext uri="{FF2B5EF4-FFF2-40B4-BE49-F238E27FC236}">
                <a16:creationId xmlns:a16="http://schemas.microsoft.com/office/drawing/2014/main" id="{80783604-8B5C-825E-26B0-45680F7D6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533" y="4741215"/>
            <a:ext cx="1660711" cy="129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58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7" grpId="0" animBg="1"/>
      <p:bldP spid="18" grpId="0"/>
      <p:bldP spid="26" grpId="0" animBg="1"/>
      <p:bldP spid="27" grpId="0" animBg="1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193</Words>
  <Application>Microsoft Office PowerPoint</Application>
  <PresentationFormat>Màn hình rộng</PresentationFormat>
  <Paragraphs>40</Paragraphs>
  <Slides>3</Slides>
  <Notes>0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3</vt:i4>
      </vt:variant>
    </vt:vector>
  </HeadingPairs>
  <TitlesOfParts>
    <vt:vector size="12" baseType="lpstr">
      <vt:lpstr>Arial</vt:lpstr>
      <vt:lpstr>Calibri</vt:lpstr>
      <vt:lpstr>Calibri Light</vt:lpstr>
      <vt:lpstr>Roboto Slab</vt:lpstr>
      <vt:lpstr>Symbol</vt:lpstr>
      <vt:lpstr>Tahoma</vt:lpstr>
      <vt:lpstr>Times New Roman</vt:lpstr>
      <vt:lpstr>Chủ đề Office</vt:lpstr>
      <vt:lpstr>Graph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Phạm Phú Quân</dc:creator>
  <cp:lastModifiedBy>Phạm Phú Quân</cp:lastModifiedBy>
  <cp:revision>7</cp:revision>
  <dcterms:created xsi:type="dcterms:W3CDTF">2023-09-08T11:17:56Z</dcterms:created>
  <dcterms:modified xsi:type="dcterms:W3CDTF">2023-09-08T13:00:57Z</dcterms:modified>
</cp:coreProperties>
</file>